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75" r:id="rId5"/>
    <p:sldId id="273" r:id="rId6"/>
    <p:sldId id="274" r:id="rId7"/>
    <p:sldId id="258"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1796171-59BD-47E5-B70D-F38DC29DB1DB}" type="datetimeFigureOut">
              <a:rPr lang="es-CO" smtClean="0"/>
              <a:t>03/07/2015</a:t>
            </a:fld>
            <a:endParaRPr lang="es-CO"/>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CO"/>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E57BAB4-1487-438C-8FFD-DB9138DCB045}" type="slidenum">
              <a:rPr lang="es-CO" smtClean="0"/>
              <a:t>‹Nº›</a:t>
            </a:fld>
            <a:endParaRPr lang="es-CO"/>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1796171-59BD-47E5-B70D-F38DC29DB1DB}" type="datetimeFigureOut">
              <a:rPr lang="es-CO" smtClean="0"/>
              <a:t>03/07/2015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E57BAB4-1487-438C-8FFD-DB9138DCB045}"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1796171-59BD-47E5-B70D-F38DC29DB1DB}" type="datetimeFigureOut">
              <a:rPr lang="es-CO" smtClean="0"/>
              <a:t>03/07/2015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E57BAB4-1487-438C-8FFD-DB9138DCB045}"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1796171-59BD-47E5-B70D-F38DC29DB1DB}" type="datetimeFigureOut">
              <a:rPr lang="es-CO" smtClean="0"/>
              <a:t>03/07/2015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E57BAB4-1487-438C-8FFD-DB9138DCB045}"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1796171-59BD-47E5-B70D-F38DC29DB1DB}" type="datetimeFigureOut">
              <a:rPr lang="es-CO" smtClean="0"/>
              <a:t>03/07/2015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E57BAB4-1487-438C-8FFD-DB9138DCB045}"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A1796171-59BD-47E5-B70D-F38DC29DB1DB}" type="datetimeFigureOut">
              <a:rPr lang="es-CO" smtClean="0"/>
              <a:t>03/07/2015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E57BAB4-1487-438C-8FFD-DB9138DCB045}" type="slidenum">
              <a:rPr lang="es-CO" smtClean="0"/>
              <a:t>‹Nº›</a:t>
            </a:fld>
            <a:endParaRPr lang="es-CO"/>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1796171-59BD-47E5-B70D-F38DC29DB1DB}" type="datetimeFigureOut">
              <a:rPr lang="es-CO" smtClean="0"/>
              <a:t>03/07/2015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1E57BAB4-1487-438C-8FFD-DB9138DCB045}"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A1796171-59BD-47E5-B70D-F38DC29DB1DB}" type="datetimeFigureOut">
              <a:rPr lang="es-CO" smtClean="0"/>
              <a:t>03/07/2015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1E57BAB4-1487-438C-8FFD-DB9138DCB045}"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796171-59BD-47E5-B70D-F38DC29DB1DB}" type="datetimeFigureOut">
              <a:rPr lang="es-CO" smtClean="0"/>
              <a:t>03/07/2015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1E57BAB4-1487-438C-8FFD-DB9138DCB045}"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1796171-59BD-47E5-B70D-F38DC29DB1DB}" type="datetimeFigureOut">
              <a:rPr lang="es-CO" smtClean="0"/>
              <a:t>03/07/2015</a:t>
            </a:fld>
            <a:endParaRPr lang="es-CO"/>
          </a:p>
        </p:txBody>
      </p:sp>
      <p:sp>
        <p:nvSpPr>
          <p:cNvPr id="7" name="Slide Number Placeholder 6"/>
          <p:cNvSpPr>
            <a:spLocks noGrp="1"/>
          </p:cNvSpPr>
          <p:nvPr>
            <p:ph type="sldNum" sz="quarter" idx="12"/>
          </p:nvPr>
        </p:nvSpPr>
        <p:spPr/>
        <p:txBody>
          <a:bodyPr/>
          <a:lstStyle/>
          <a:p>
            <a:fld id="{1E57BAB4-1487-438C-8FFD-DB9138DCB045}" type="slidenum">
              <a:rPr lang="es-CO" smtClean="0"/>
              <a:t>‹Nº›</a:t>
            </a:fld>
            <a:endParaRPr lang="es-CO"/>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O"/>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1796171-59BD-47E5-B70D-F38DC29DB1DB}" type="datetimeFigureOut">
              <a:rPr lang="es-CO" smtClean="0"/>
              <a:t>03/07/2015</a:t>
            </a:fld>
            <a:endParaRPr lang="es-CO"/>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O"/>
          </a:p>
        </p:txBody>
      </p:sp>
      <p:sp>
        <p:nvSpPr>
          <p:cNvPr id="7" name="Slide Number Placeholder 6"/>
          <p:cNvSpPr>
            <a:spLocks noGrp="1"/>
          </p:cNvSpPr>
          <p:nvPr>
            <p:ph type="sldNum" sz="quarter" idx="12"/>
          </p:nvPr>
        </p:nvSpPr>
        <p:spPr/>
        <p:txBody>
          <a:bodyPr/>
          <a:lstStyle/>
          <a:p>
            <a:fld id="{1E57BAB4-1487-438C-8FFD-DB9138DCB045}"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1796171-59BD-47E5-B70D-F38DC29DB1DB}" type="datetimeFigureOut">
              <a:rPr lang="es-CO" smtClean="0"/>
              <a:t>03/07/2015</a:t>
            </a:fld>
            <a:endParaRPr lang="es-CO"/>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CO"/>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E57BAB4-1487-438C-8FFD-DB9138DCB045}"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CO" dirty="0" smtClean="0"/>
              <a:t>CREACIÓN DE PROYECTOS</a:t>
            </a:r>
            <a:endParaRPr lang="es-CO"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7384"/>
            <a:ext cx="3600400" cy="2321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05569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a:t>Movilidad:</a:t>
            </a:r>
            <a:br>
              <a:rPr lang="es-CO" b="1" dirty="0"/>
            </a:br>
            <a:endParaRPr lang="es-CO" dirty="0"/>
          </a:p>
        </p:txBody>
      </p:sp>
      <p:sp>
        <p:nvSpPr>
          <p:cNvPr id="3" name="2 Marcador de contenido"/>
          <p:cNvSpPr>
            <a:spLocks noGrp="1"/>
          </p:cNvSpPr>
          <p:nvPr>
            <p:ph idx="1"/>
          </p:nvPr>
        </p:nvSpPr>
        <p:spPr/>
        <p:txBody>
          <a:bodyPr/>
          <a:lstStyle/>
          <a:p>
            <a:pPr marL="68580" indent="0">
              <a:buNone/>
            </a:pPr>
            <a:r>
              <a:rPr lang="es-CO" dirty="0" smtClean="0"/>
              <a:t>Optimizar los tiempos de recorridos de un lugar a otros en la ciudad, innovación en medios de transporte (económico, practico, eficiente, sostenible), estrategias que eviten los tacos o trancones. </a:t>
            </a:r>
            <a:endParaRPr lang="es-CO" dirty="0"/>
          </a:p>
        </p:txBody>
      </p:sp>
    </p:spTree>
    <p:extLst>
      <p:ext uri="{BB962C8B-B14F-4D97-AF65-F5344CB8AC3E}">
        <p14:creationId xmlns:p14="http://schemas.microsoft.com/office/powerpoint/2010/main" val="19087568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t>Pedagogía:</a:t>
            </a:r>
            <a:r>
              <a:rPr lang="es-CO" b="1" dirty="0"/>
              <a:t/>
            </a:r>
            <a:br>
              <a:rPr lang="es-CO" b="1" dirty="0"/>
            </a:br>
            <a:endParaRPr lang="es-CO" dirty="0"/>
          </a:p>
        </p:txBody>
      </p:sp>
      <p:sp>
        <p:nvSpPr>
          <p:cNvPr id="3" name="2 Marcador de contenido"/>
          <p:cNvSpPr>
            <a:spLocks noGrp="1"/>
          </p:cNvSpPr>
          <p:nvPr>
            <p:ph idx="1"/>
          </p:nvPr>
        </p:nvSpPr>
        <p:spPr/>
        <p:txBody>
          <a:bodyPr/>
          <a:lstStyle/>
          <a:p>
            <a:pPr marL="68580" indent="0">
              <a:buNone/>
            </a:pPr>
            <a:r>
              <a:rPr lang="es-CO" dirty="0" smtClean="0"/>
              <a:t>Proposición de estrategias de aprendizaje, como asimilar con mayor facilidad los conocimientos en determinadas áreas.</a:t>
            </a:r>
          </a:p>
          <a:p>
            <a:pPr marL="68580" indent="0">
              <a:buNone/>
            </a:pPr>
            <a:endParaRPr lang="es-CO" dirty="0" smtClean="0"/>
          </a:p>
          <a:p>
            <a:pPr marL="68580" indent="0">
              <a:buNone/>
            </a:pPr>
            <a:endParaRPr lang="es-CO" dirty="0"/>
          </a:p>
        </p:txBody>
      </p:sp>
    </p:spTree>
    <p:extLst>
      <p:ext uri="{BB962C8B-B14F-4D97-AF65-F5344CB8AC3E}">
        <p14:creationId xmlns:p14="http://schemas.microsoft.com/office/powerpoint/2010/main" val="27588492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Medio ambiente</a:t>
            </a:r>
            <a:endParaRPr lang="es-CO" dirty="0"/>
          </a:p>
        </p:txBody>
      </p:sp>
      <p:sp>
        <p:nvSpPr>
          <p:cNvPr id="3" name="2 Marcador de contenido"/>
          <p:cNvSpPr>
            <a:spLocks noGrp="1"/>
          </p:cNvSpPr>
          <p:nvPr>
            <p:ph idx="1"/>
          </p:nvPr>
        </p:nvSpPr>
        <p:spPr/>
        <p:txBody>
          <a:bodyPr/>
          <a:lstStyle/>
          <a:p>
            <a:r>
              <a:rPr lang="es-CO" dirty="0" smtClean="0"/>
              <a:t>Generación de energía natural,  potabilización del agua, aprovechamiento de energía eólica o solar en infraestructuras, estrategias que permitan la conservación de fauna y flora, optimizar los servicios públicos, enriquecimiento de los ecosistemas.</a:t>
            </a:r>
          </a:p>
          <a:p>
            <a:pPr marL="68580" indent="0">
              <a:buNone/>
            </a:pPr>
            <a:r>
              <a:rPr lang="es-CO" dirty="0" smtClean="0"/>
              <a:t> </a:t>
            </a:r>
            <a:endParaRPr lang="es-CO" dirty="0"/>
          </a:p>
        </p:txBody>
      </p:sp>
    </p:spTree>
    <p:extLst>
      <p:ext uri="{BB962C8B-B14F-4D97-AF65-F5344CB8AC3E}">
        <p14:creationId xmlns:p14="http://schemas.microsoft.com/office/powerpoint/2010/main" val="4835461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Cuidado animal</a:t>
            </a:r>
            <a:endParaRPr lang="es-CO" dirty="0"/>
          </a:p>
        </p:txBody>
      </p:sp>
      <p:sp>
        <p:nvSpPr>
          <p:cNvPr id="3" name="2 Marcador de contenido"/>
          <p:cNvSpPr>
            <a:spLocks noGrp="1"/>
          </p:cNvSpPr>
          <p:nvPr>
            <p:ph idx="1"/>
          </p:nvPr>
        </p:nvSpPr>
        <p:spPr/>
        <p:txBody>
          <a:bodyPr/>
          <a:lstStyle/>
          <a:p>
            <a:r>
              <a:rPr lang="es-CO" dirty="0" smtClean="0"/>
              <a:t>Implementación de atuendos o vestuarios de protección.</a:t>
            </a:r>
          </a:p>
          <a:p>
            <a:r>
              <a:rPr lang="es-CO" dirty="0" smtClean="0"/>
              <a:t>Invención de nutrición saludable.</a:t>
            </a:r>
          </a:p>
          <a:p>
            <a:r>
              <a:rPr lang="es-CO" dirty="0" smtClean="0"/>
              <a:t>Métodos de comunicación.</a:t>
            </a:r>
          </a:p>
          <a:p>
            <a:pPr marL="68580" indent="0">
              <a:buNone/>
            </a:pPr>
            <a:endParaRPr lang="es-CO" dirty="0" smtClean="0"/>
          </a:p>
          <a:p>
            <a:endParaRPr lang="es-CO" dirty="0" smtClean="0"/>
          </a:p>
          <a:p>
            <a:endParaRPr lang="es-CO" dirty="0"/>
          </a:p>
        </p:txBody>
      </p:sp>
    </p:spTree>
    <p:extLst>
      <p:ext uri="{BB962C8B-B14F-4D97-AF65-F5344CB8AC3E}">
        <p14:creationId xmlns:p14="http://schemas.microsoft.com/office/powerpoint/2010/main" val="15859294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t>Agropecuaria</a:t>
            </a:r>
            <a:br>
              <a:rPr lang="es-CO" b="1" dirty="0" smtClean="0"/>
            </a:br>
            <a:endParaRPr lang="es-CO" b="1" dirty="0"/>
          </a:p>
        </p:txBody>
      </p:sp>
      <p:sp>
        <p:nvSpPr>
          <p:cNvPr id="3" name="2 Marcador de contenido"/>
          <p:cNvSpPr>
            <a:spLocks noGrp="1"/>
          </p:cNvSpPr>
          <p:nvPr>
            <p:ph idx="1"/>
          </p:nvPr>
        </p:nvSpPr>
        <p:spPr/>
        <p:txBody>
          <a:bodyPr/>
          <a:lstStyle/>
          <a:p>
            <a:pPr marL="68580" indent="0">
              <a:buNone/>
            </a:pPr>
            <a:r>
              <a:rPr lang="es-CO" dirty="0" smtClean="0"/>
              <a:t>Optimización de espacios para cultivos.</a:t>
            </a:r>
          </a:p>
          <a:p>
            <a:pPr marL="68580" indent="0">
              <a:buNone/>
            </a:pPr>
            <a:r>
              <a:rPr lang="es-CO" dirty="0" smtClean="0"/>
              <a:t>Acondicionamiento climatológico.</a:t>
            </a:r>
          </a:p>
          <a:p>
            <a:pPr marL="68580" indent="0">
              <a:buNone/>
            </a:pPr>
            <a:r>
              <a:rPr lang="es-CO" dirty="0" smtClean="0"/>
              <a:t>Elaboración de fertilizantes extraordinarios.</a:t>
            </a:r>
          </a:p>
          <a:p>
            <a:pPr marL="68580" indent="0">
              <a:buNone/>
            </a:pPr>
            <a:r>
              <a:rPr lang="es-CO" dirty="0" smtClean="0"/>
              <a:t>Agilización de procesos de crecimiento.</a:t>
            </a:r>
          </a:p>
          <a:p>
            <a:pPr marL="68580" indent="0">
              <a:buNone/>
            </a:pPr>
            <a:r>
              <a:rPr lang="es-CO" dirty="0" smtClean="0"/>
              <a:t>Alteración de estructuras. Innovación tecnológica para mejorar procesos de siembra, recolección, tratamiento</a:t>
            </a:r>
            <a:r>
              <a:rPr lang="es-CO" dirty="0"/>
              <a:t> </a:t>
            </a:r>
            <a:r>
              <a:rPr lang="es-CO" dirty="0" smtClean="0"/>
              <a:t>o preservación.</a:t>
            </a:r>
          </a:p>
          <a:p>
            <a:pPr marL="68580" indent="0">
              <a:buNone/>
            </a:pPr>
            <a:endParaRPr lang="es-CO" dirty="0" smtClean="0"/>
          </a:p>
          <a:p>
            <a:pPr marL="68580" indent="0">
              <a:buNone/>
            </a:pPr>
            <a:endParaRPr lang="es-CO" dirty="0"/>
          </a:p>
        </p:txBody>
      </p:sp>
    </p:spTree>
    <p:extLst>
      <p:ext uri="{BB962C8B-B14F-4D97-AF65-F5344CB8AC3E}">
        <p14:creationId xmlns:p14="http://schemas.microsoft.com/office/powerpoint/2010/main" val="1013321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t>Prevención ante fenómenos naturales.</a:t>
            </a:r>
            <a:br>
              <a:rPr lang="es-CO" b="1" dirty="0" smtClean="0"/>
            </a:br>
            <a:endParaRPr lang="es-CO" b="1" dirty="0"/>
          </a:p>
        </p:txBody>
      </p:sp>
      <p:sp>
        <p:nvSpPr>
          <p:cNvPr id="3" name="2 Marcador de contenido"/>
          <p:cNvSpPr>
            <a:spLocks noGrp="1"/>
          </p:cNvSpPr>
          <p:nvPr>
            <p:ph idx="1"/>
          </p:nvPr>
        </p:nvSpPr>
        <p:spPr/>
        <p:txBody>
          <a:bodyPr/>
          <a:lstStyle/>
          <a:p>
            <a:r>
              <a:rPr lang="es-CO" dirty="0" smtClean="0"/>
              <a:t>Escases de alimentas (creación de alimentos en condiciones adversas).</a:t>
            </a:r>
          </a:p>
          <a:p>
            <a:r>
              <a:rPr lang="es-CO" dirty="0" smtClean="0"/>
              <a:t>Mitigación del calor frente al calentamiento global.</a:t>
            </a:r>
          </a:p>
          <a:p>
            <a:endParaRPr lang="es-CO" dirty="0" smtClean="0"/>
          </a:p>
          <a:p>
            <a:endParaRPr lang="es-CO" dirty="0"/>
          </a:p>
        </p:txBody>
      </p:sp>
    </p:spTree>
    <p:extLst>
      <p:ext uri="{BB962C8B-B14F-4D97-AF65-F5344CB8AC3E}">
        <p14:creationId xmlns:p14="http://schemas.microsoft.com/office/powerpoint/2010/main" val="4501291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t>Robótica</a:t>
            </a:r>
            <a:endParaRPr lang="es-CO" b="1" dirty="0"/>
          </a:p>
        </p:txBody>
      </p:sp>
      <p:sp>
        <p:nvSpPr>
          <p:cNvPr id="3" name="2 Marcador de contenido"/>
          <p:cNvSpPr>
            <a:spLocks noGrp="1"/>
          </p:cNvSpPr>
          <p:nvPr>
            <p:ph idx="1"/>
          </p:nvPr>
        </p:nvSpPr>
        <p:spPr/>
        <p:txBody>
          <a:bodyPr/>
          <a:lstStyle/>
          <a:p>
            <a:r>
              <a:rPr lang="es-CO" dirty="0" smtClean="0"/>
              <a:t>Generación de tareas mecánicas especificas mediante sistemas robotizados.</a:t>
            </a:r>
            <a:endParaRPr lang="es-CO" dirty="0"/>
          </a:p>
        </p:txBody>
      </p:sp>
    </p:spTree>
    <p:extLst>
      <p:ext uri="{BB962C8B-B14F-4D97-AF65-F5344CB8AC3E}">
        <p14:creationId xmlns:p14="http://schemas.microsoft.com/office/powerpoint/2010/main" val="16391384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t>Programación</a:t>
            </a:r>
            <a:endParaRPr lang="es-CO" b="1" dirty="0"/>
          </a:p>
        </p:txBody>
      </p:sp>
      <p:sp>
        <p:nvSpPr>
          <p:cNvPr id="3" name="2 Marcador de contenido"/>
          <p:cNvSpPr>
            <a:spLocks noGrp="1"/>
          </p:cNvSpPr>
          <p:nvPr>
            <p:ph idx="1"/>
          </p:nvPr>
        </p:nvSpPr>
        <p:spPr/>
        <p:txBody>
          <a:bodyPr/>
          <a:lstStyle/>
          <a:p>
            <a:r>
              <a:rPr lang="es-CO" dirty="0" smtClean="0"/>
              <a:t>Implementación de soluciones informáticas a problemas de procesos institucionales.</a:t>
            </a:r>
          </a:p>
          <a:p>
            <a:r>
              <a:rPr lang="es-CO" dirty="0"/>
              <a:t>Implementación de soluciones informáticas a problemas de procesos </a:t>
            </a:r>
            <a:r>
              <a:rPr lang="es-CO" dirty="0" smtClean="0"/>
              <a:t>de las pymes.</a:t>
            </a:r>
            <a:endParaRPr lang="es-CO" dirty="0"/>
          </a:p>
        </p:txBody>
      </p:sp>
    </p:spTree>
    <p:extLst>
      <p:ext uri="{BB962C8B-B14F-4D97-AF65-F5344CB8AC3E}">
        <p14:creationId xmlns:p14="http://schemas.microsoft.com/office/powerpoint/2010/main" val="32807253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smtClean="0"/>
              <a:t>Aplicaciones móviles</a:t>
            </a:r>
            <a:endParaRPr lang="es-CO" b="1" dirty="0"/>
          </a:p>
        </p:txBody>
      </p:sp>
      <p:sp>
        <p:nvSpPr>
          <p:cNvPr id="4" name="2 Marcador de contenido"/>
          <p:cNvSpPr>
            <a:spLocks noGrp="1"/>
          </p:cNvSpPr>
          <p:nvPr>
            <p:ph idx="1"/>
          </p:nvPr>
        </p:nvSpPr>
        <p:spPr>
          <a:xfrm>
            <a:off x="1043492" y="2323652"/>
            <a:ext cx="6777317" cy="3508977"/>
          </a:xfrm>
        </p:spPr>
        <p:txBody>
          <a:bodyPr>
            <a:normAutofit/>
          </a:bodyPr>
          <a:lstStyle/>
          <a:p>
            <a:r>
              <a:rPr lang="es-CO" dirty="0" smtClean="0"/>
              <a:t>Implementación de soluciones móviles  a problemas de procesos institucionales y/o académicos.</a:t>
            </a:r>
          </a:p>
          <a:p>
            <a:r>
              <a:rPr lang="es-CO" dirty="0"/>
              <a:t>Implementación de soluciones informáticas a problemas de procesos </a:t>
            </a:r>
            <a:r>
              <a:rPr lang="es-CO" dirty="0" smtClean="0"/>
              <a:t>de las pymes.</a:t>
            </a:r>
          </a:p>
          <a:p>
            <a:r>
              <a:rPr lang="es-CO" dirty="0"/>
              <a:t>Implementación de soluciones </a:t>
            </a:r>
            <a:r>
              <a:rPr lang="es-CO" dirty="0" smtClean="0"/>
              <a:t>móviles </a:t>
            </a:r>
            <a:r>
              <a:rPr lang="es-CO" dirty="0"/>
              <a:t>a problemas de </a:t>
            </a:r>
            <a:r>
              <a:rPr lang="es-CO" dirty="0" smtClean="0"/>
              <a:t>interés general.</a:t>
            </a:r>
            <a:endParaRPr lang="es-CO" dirty="0"/>
          </a:p>
          <a:p>
            <a:endParaRPr lang="es-CO" dirty="0"/>
          </a:p>
        </p:txBody>
      </p:sp>
    </p:spTree>
    <p:extLst>
      <p:ext uri="{BB962C8B-B14F-4D97-AF65-F5344CB8AC3E}">
        <p14:creationId xmlns:p14="http://schemas.microsoft.com/office/powerpoint/2010/main" val="984584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t>Construcciones civiles</a:t>
            </a:r>
            <a:br>
              <a:rPr lang="es-CO" b="1" dirty="0" smtClean="0"/>
            </a:br>
            <a:endParaRPr lang="es-CO" b="1" dirty="0"/>
          </a:p>
        </p:txBody>
      </p:sp>
      <p:sp>
        <p:nvSpPr>
          <p:cNvPr id="3" name="2 Marcador de contenido"/>
          <p:cNvSpPr>
            <a:spLocks noGrp="1"/>
          </p:cNvSpPr>
          <p:nvPr>
            <p:ph idx="1"/>
          </p:nvPr>
        </p:nvSpPr>
        <p:spPr/>
        <p:txBody>
          <a:bodyPr/>
          <a:lstStyle/>
          <a:p>
            <a:r>
              <a:rPr lang="es-CO" dirty="0" smtClean="0"/>
              <a:t>Materiales sostenibles y  antisísmico.</a:t>
            </a:r>
          </a:p>
          <a:p>
            <a:r>
              <a:rPr lang="es-CO" dirty="0" smtClean="0"/>
              <a:t>Optimización de espacios en superpoblaciones.</a:t>
            </a:r>
          </a:p>
          <a:p>
            <a:r>
              <a:rPr lang="es-CO" dirty="0" smtClean="0"/>
              <a:t>Construcciones anti desastres.</a:t>
            </a:r>
          </a:p>
          <a:p>
            <a:pPr marL="68580" indent="0">
              <a:buNone/>
            </a:pPr>
            <a:r>
              <a:rPr lang="es-CO" dirty="0"/>
              <a:t/>
            </a:r>
            <a:br>
              <a:rPr lang="es-CO" dirty="0"/>
            </a:br>
            <a:endParaRPr lang="es-CO" dirty="0"/>
          </a:p>
        </p:txBody>
      </p:sp>
    </p:spTree>
    <p:extLst>
      <p:ext uri="{BB962C8B-B14F-4D97-AF65-F5344CB8AC3E}">
        <p14:creationId xmlns:p14="http://schemas.microsoft.com/office/powerpoint/2010/main" val="9088287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GRADOS 1° a 7°</a:t>
            </a:r>
            <a:endParaRPr lang="es-CO" dirty="0"/>
          </a:p>
        </p:txBody>
      </p:sp>
      <p:sp>
        <p:nvSpPr>
          <p:cNvPr id="3" name="2 Marcador de contenido"/>
          <p:cNvSpPr>
            <a:spLocks noGrp="1"/>
          </p:cNvSpPr>
          <p:nvPr>
            <p:ph idx="1"/>
          </p:nvPr>
        </p:nvSpPr>
        <p:spPr/>
        <p:txBody>
          <a:bodyPr/>
          <a:lstStyle/>
          <a:p>
            <a:pPr marL="68580" indent="0">
              <a:buNone/>
            </a:pPr>
            <a:r>
              <a:rPr lang="es-CO" b="1" dirty="0"/>
              <a:t>Demostración de principios o procesos científicos y tecnológicos (Hasta 7° grado): </a:t>
            </a:r>
            <a:r>
              <a:rPr lang="es-CO" dirty="0"/>
              <a:t>Se demuestra la validez de un principio o se expresa un proceso científico o tecnológico. El propósito es que el estudiante se apropie de ese conocimiento preexistente y lo divulgue.  </a:t>
            </a:r>
          </a:p>
        </p:txBody>
      </p:sp>
    </p:spTree>
    <p:extLst>
      <p:ext uri="{BB962C8B-B14F-4D97-AF65-F5344CB8AC3E}">
        <p14:creationId xmlns:p14="http://schemas.microsoft.com/office/powerpoint/2010/main" val="32373066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smtClean="0"/>
              <a:t>Salud</a:t>
            </a:r>
            <a:br>
              <a:rPr lang="es-CO" b="1" dirty="0" smtClean="0"/>
            </a:br>
            <a:endParaRPr lang="es-CO" b="1" dirty="0"/>
          </a:p>
        </p:txBody>
      </p:sp>
      <p:sp>
        <p:nvSpPr>
          <p:cNvPr id="3" name="2 Marcador de contenido"/>
          <p:cNvSpPr>
            <a:spLocks noGrp="1"/>
          </p:cNvSpPr>
          <p:nvPr>
            <p:ph idx="1"/>
          </p:nvPr>
        </p:nvSpPr>
        <p:spPr/>
        <p:txBody>
          <a:bodyPr>
            <a:normAutofit/>
          </a:bodyPr>
          <a:lstStyle/>
          <a:p>
            <a:r>
              <a:rPr lang="es-CO" dirty="0" smtClean="0"/>
              <a:t>Mejoramiento de sistemas de atención en zonas rurales o urbanas.</a:t>
            </a:r>
          </a:p>
          <a:p>
            <a:r>
              <a:rPr lang="es-CO" dirty="0" smtClean="0"/>
              <a:t>Creación de productos alimenticios, de aseo o cosmético con beneficios para la salud.</a:t>
            </a:r>
          </a:p>
          <a:p>
            <a:r>
              <a:rPr lang="es-CO" dirty="0" smtClean="0"/>
              <a:t>Diseño de artefactos para controlar u optimizar el estado de salud de algún índole</a:t>
            </a:r>
            <a:r>
              <a:rPr lang="es-CO" dirty="0" smtClean="0"/>
              <a:t>.</a:t>
            </a:r>
          </a:p>
        </p:txBody>
      </p:sp>
    </p:spTree>
    <p:extLst>
      <p:ext uri="{BB962C8B-B14F-4D97-AF65-F5344CB8AC3E}">
        <p14:creationId xmlns:p14="http://schemas.microsoft.com/office/powerpoint/2010/main" val="1176198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GRADOS 8° A 11°</a:t>
            </a:r>
            <a:br>
              <a:rPr lang="es-CO" dirty="0" smtClean="0"/>
            </a:br>
            <a:endParaRPr lang="es-CO" dirty="0"/>
          </a:p>
        </p:txBody>
      </p:sp>
      <p:sp>
        <p:nvSpPr>
          <p:cNvPr id="3" name="2 Marcador de contenido"/>
          <p:cNvSpPr>
            <a:spLocks noGrp="1"/>
          </p:cNvSpPr>
          <p:nvPr>
            <p:ph idx="1"/>
          </p:nvPr>
        </p:nvSpPr>
        <p:spPr>
          <a:xfrm>
            <a:off x="539552" y="1916832"/>
            <a:ext cx="8208912" cy="3508977"/>
          </a:xfrm>
        </p:spPr>
        <p:txBody>
          <a:bodyPr>
            <a:normAutofit fontScale="77500" lnSpcReduction="20000"/>
          </a:bodyPr>
          <a:lstStyle/>
          <a:p>
            <a:pPr marL="0" indent="0">
              <a:buNone/>
            </a:pPr>
            <a:r>
              <a:rPr lang="es-CO" dirty="0" smtClean="0"/>
              <a:t>Generar </a:t>
            </a:r>
            <a:r>
              <a:rPr lang="es-CO" dirty="0"/>
              <a:t>una propuesta o línea investigativa en las siguientes categorías: </a:t>
            </a:r>
            <a:endParaRPr lang="es-CO" dirty="0" smtClean="0"/>
          </a:p>
          <a:p>
            <a:pPr marL="0" indent="0">
              <a:buNone/>
            </a:pPr>
            <a:endParaRPr lang="es-CO" dirty="0" smtClean="0"/>
          </a:p>
          <a:p>
            <a:pPr marL="0" indent="0">
              <a:buNone/>
            </a:pPr>
            <a:r>
              <a:rPr lang="es-CO" b="1" dirty="0" smtClean="0"/>
              <a:t>1. Investigación </a:t>
            </a:r>
            <a:r>
              <a:rPr lang="es-CO" b="1" dirty="0"/>
              <a:t>científica:</a:t>
            </a:r>
            <a:r>
              <a:rPr lang="es-CO" dirty="0"/>
              <a:t> La pregunta formulada no tiene una respuesta conocida y responderla implica generar nuevo conocimiento, o re-conceptualizar el ya existente.</a:t>
            </a:r>
            <a:br>
              <a:rPr lang="es-CO" dirty="0"/>
            </a:br>
            <a:r>
              <a:rPr lang="es-CO" dirty="0"/>
              <a:t/>
            </a:r>
            <a:br>
              <a:rPr lang="es-CO" dirty="0"/>
            </a:br>
            <a:r>
              <a:rPr lang="es-CO" b="1" dirty="0"/>
              <a:t>2. Innovación: </a:t>
            </a:r>
            <a:r>
              <a:rPr lang="es-CO" dirty="0"/>
              <a:t>Propuestas que buscan solucionar una problemática </a:t>
            </a:r>
            <a:r>
              <a:rPr lang="es-CO" dirty="0" smtClean="0"/>
              <a:t>social </a:t>
            </a:r>
            <a:r>
              <a:rPr lang="es-CO" dirty="0"/>
              <a:t>o una necesidad del mercado, o plantear mejoras al respecto, cuyo impacto social o económico podría ser medible si son implementadas</a:t>
            </a:r>
            <a:r>
              <a:rPr lang="es-CO" dirty="0" smtClean="0"/>
              <a:t>.</a:t>
            </a:r>
          </a:p>
          <a:p>
            <a:pPr marL="0" indent="0">
              <a:buNone/>
            </a:pPr>
            <a:r>
              <a:rPr lang="es-CO" b="1" dirty="0" smtClean="0"/>
              <a:t>3. Emprendimiento</a:t>
            </a:r>
            <a:r>
              <a:rPr lang="es-CO" dirty="0" smtClean="0"/>
              <a:t>: </a:t>
            </a:r>
            <a:r>
              <a:rPr lang="es-CO" dirty="0"/>
              <a:t>Propuestas que buscan </a:t>
            </a:r>
            <a:r>
              <a:rPr lang="es-CO" dirty="0" smtClean="0"/>
              <a:t>generar empresa a través de una idea de negocio mediante un producto o servicio de impacto social.</a:t>
            </a:r>
            <a:endParaRPr lang="es-CO" dirty="0"/>
          </a:p>
        </p:txBody>
      </p:sp>
    </p:spTree>
    <p:extLst>
      <p:ext uri="{BB962C8B-B14F-4D97-AF65-F5344CB8AC3E}">
        <p14:creationId xmlns:p14="http://schemas.microsoft.com/office/powerpoint/2010/main" val="19287611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Aplicación de fases para la elaboración del proyecto</a:t>
            </a:r>
            <a:endParaRPr lang="es-CO" dirty="0"/>
          </a:p>
        </p:txBody>
      </p:sp>
      <p:sp>
        <p:nvSpPr>
          <p:cNvPr id="3" name="2 Marcador de contenido"/>
          <p:cNvSpPr>
            <a:spLocks noGrp="1"/>
          </p:cNvSpPr>
          <p:nvPr>
            <p:ph idx="1"/>
          </p:nvPr>
        </p:nvSpPr>
        <p:spPr>
          <a:xfrm>
            <a:off x="1691680" y="2852936"/>
            <a:ext cx="5040560" cy="2376264"/>
          </a:xfrm>
        </p:spPr>
        <p:txBody>
          <a:bodyPr/>
          <a:lstStyle/>
          <a:p>
            <a:r>
              <a:rPr lang="es-CO" dirty="0" smtClean="0"/>
              <a:t>La Idea</a:t>
            </a:r>
          </a:p>
          <a:p>
            <a:r>
              <a:rPr lang="es-CO" dirty="0" smtClean="0"/>
              <a:t>La propuesta</a:t>
            </a:r>
          </a:p>
          <a:p>
            <a:r>
              <a:rPr lang="es-CO" dirty="0" smtClean="0"/>
              <a:t>El anteproyecto</a:t>
            </a:r>
          </a:p>
          <a:p>
            <a:r>
              <a:rPr lang="es-CO" dirty="0" smtClean="0"/>
              <a:t>El proyecto</a:t>
            </a:r>
            <a:endParaRPr lang="es-CO" dirty="0"/>
          </a:p>
        </p:txBody>
      </p:sp>
    </p:spTree>
    <p:extLst>
      <p:ext uri="{BB962C8B-B14F-4D97-AF65-F5344CB8AC3E}">
        <p14:creationId xmlns:p14="http://schemas.microsoft.com/office/powerpoint/2010/main" val="1201858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Tranversalización de áreas</a:t>
            </a:r>
            <a:endParaRPr lang="es-CO" dirty="0"/>
          </a:p>
        </p:txBody>
      </p:sp>
      <p:sp>
        <p:nvSpPr>
          <p:cNvPr id="3" name="2 Marcador de contenido"/>
          <p:cNvSpPr>
            <a:spLocks noGrp="1"/>
          </p:cNvSpPr>
          <p:nvPr>
            <p:ph idx="1"/>
          </p:nvPr>
        </p:nvSpPr>
        <p:spPr/>
        <p:txBody>
          <a:bodyPr/>
          <a:lstStyle/>
          <a:p>
            <a:r>
              <a:rPr lang="es-CO" dirty="0" smtClean="0"/>
              <a:t>En cada proyecto identificar y demostrar en el proceso de investigación la pertinencias de las diferentes área en el proyecto propuesto, para solicitar las asesorías a los respectivos docentes.</a:t>
            </a:r>
            <a:endParaRPr lang="es-CO" dirty="0"/>
          </a:p>
        </p:txBody>
      </p:sp>
    </p:spTree>
    <p:extLst>
      <p:ext uri="{BB962C8B-B14F-4D97-AF65-F5344CB8AC3E}">
        <p14:creationId xmlns:p14="http://schemas.microsoft.com/office/powerpoint/2010/main" val="28978636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2996952"/>
            <a:ext cx="7024744" cy="1143000"/>
          </a:xfrm>
        </p:spPr>
        <p:txBody>
          <a:bodyPr>
            <a:normAutofit fontScale="90000"/>
          </a:bodyPr>
          <a:lstStyle/>
          <a:p>
            <a:pPr algn="ctr"/>
            <a:r>
              <a:rPr lang="es-CO" b="1" dirty="0">
                <a:effectLst>
                  <a:outerShdw blurRad="38100" dist="38100" dir="2700000" algn="tl">
                    <a:srgbClr val="000000">
                      <a:alpha val="43137"/>
                    </a:srgbClr>
                  </a:outerShdw>
                </a:effectLst>
              </a:rPr>
              <a:t>Sugerencias para identificación de problemas para un proyecto de investigación</a:t>
            </a:r>
          </a:p>
        </p:txBody>
      </p:sp>
    </p:spTree>
    <p:extLst>
      <p:ext uri="{BB962C8B-B14F-4D97-AF65-F5344CB8AC3E}">
        <p14:creationId xmlns:p14="http://schemas.microsoft.com/office/powerpoint/2010/main" val="285444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268760"/>
            <a:ext cx="8136904" cy="1143000"/>
          </a:xfrm>
        </p:spPr>
        <p:txBody>
          <a:bodyPr>
            <a:normAutofit fontScale="90000"/>
          </a:bodyPr>
          <a:lstStyle/>
          <a:p>
            <a:r>
              <a:rPr lang="es-CO" b="1" dirty="0"/>
              <a:t>Problemas de orden social</a:t>
            </a:r>
            <a:r>
              <a:rPr lang="es-CO" b="1" dirty="0" smtClean="0"/>
              <a:t>:</a:t>
            </a:r>
            <a:r>
              <a:rPr lang="es-CO" b="1" dirty="0"/>
              <a:t/>
            </a:r>
            <a:br>
              <a:rPr lang="es-CO" b="1" dirty="0"/>
            </a:br>
            <a:endParaRPr lang="es-CO" dirty="0"/>
          </a:p>
        </p:txBody>
      </p:sp>
      <p:sp>
        <p:nvSpPr>
          <p:cNvPr id="3" name="2 Marcador de contenido"/>
          <p:cNvSpPr>
            <a:spLocks noGrp="1"/>
          </p:cNvSpPr>
          <p:nvPr>
            <p:ph idx="1"/>
          </p:nvPr>
        </p:nvSpPr>
        <p:spPr>
          <a:xfrm>
            <a:off x="683568" y="2204864"/>
            <a:ext cx="7632848" cy="3508977"/>
          </a:xfrm>
        </p:spPr>
        <p:txBody>
          <a:bodyPr>
            <a:normAutofit lnSpcReduction="10000"/>
          </a:bodyPr>
          <a:lstStyle/>
          <a:p>
            <a:pPr marL="68580" indent="0">
              <a:buNone/>
            </a:pPr>
            <a:r>
              <a:rPr lang="es-CO" dirty="0" smtClean="0"/>
              <a:t>Bandas delincuenciales, delincuencia común, prostitución, trata de personas, drogadicción y narcotráfico, grupos armados fuera de la ley, barras bravas, delincuencia juvenil, influencia de la religión en el comportamiento humano, influencia de la música en el comportamiento, problemas de la comunidad especifica. Religiosidad popular, Concepción de la muerte de acuerdo a las distintas  </a:t>
            </a:r>
            <a:r>
              <a:rPr lang="es-CO" dirty="0"/>
              <a:t>religiones, La natalidad y superpoblación</a:t>
            </a:r>
          </a:p>
          <a:p>
            <a:pPr marL="68580" indent="0">
              <a:buNone/>
            </a:pPr>
            <a:endParaRPr lang="es-CO" dirty="0" smtClean="0"/>
          </a:p>
          <a:p>
            <a:endParaRPr lang="es-CO" dirty="0"/>
          </a:p>
        </p:txBody>
      </p:sp>
    </p:spTree>
    <p:extLst>
      <p:ext uri="{BB962C8B-B14F-4D97-AF65-F5344CB8AC3E}">
        <p14:creationId xmlns:p14="http://schemas.microsoft.com/office/powerpoint/2010/main" val="40066306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a:t>Desastres naturales:</a:t>
            </a:r>
            <a:br>
              <a:rPr lang="es-CO" b="1" dirty="0"/>
            </a:br>
            <a:endParaRPr lang="es-CO" dirty="0"/>
          </a:p>
        </p:txBody>
      </p:sp>
      <p:sp>
        <p:nvSpPr>
          <p:cNvPr id="3" name="2 Marcador de contenido"/>
          <p:cNvSpPr>
            <a:spLocks noGrp="1"/>
          </p:cNvSpPr>
          <p:nvPr>
            <p:ph idx="1"/>
          </p:nvPr>
        </p:nvSpPr>
        <p:spPr/>
        <p:txBody>
          <a:bodyPr/>
          <a:lstStyle/>
          <a:p>
            <a:pPr marL="68580" indent="0">
              <a:buNone/>
            </a:pPr>
            <a:r>
              <a:rPr lang="es-CO" dirty="0" smtClean="0"/>
              <a:t>Estrategias de evacuación, salvaguardar la vida, prevenciones, Predicciones, estrategias de rescate, localización.</a:t>
            </a:r>
            <a:endParaRPr lang="es-CO" dirty="0"/>
          </a:p>
        </p:txBody>
      </p:sp>
    </p:spTree>
    <p:extLst>
      <p:ext uri="{BB962C8B-B14F-4D97-AF65-F5344CB8AC3E}">
        <p14:creationId xmlns:p14="http://schemas.microsoft.com/office/powerpoint/2010/main" val="1095444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dirty="0"/>
              <a:t>Inclusión:</a:t>
            </a:r>
          </a:p>
        </p:txBody>
      </p:sp>
      <p:sp>
        <p:nvSpPr>
          <p:cNvPr id="3" name="2 Marcador de contenido"/>
          <p:cNvSpPr>
            <a:spLocks noGrp="1"/>
          </p:cNvSpPr>
          <p:nvPr>
            <p:ph idx="1"/>
          </p:nvPr>
        </p:nvSpPr>
        <p:spPr/>
        <p:txBody>
          <a:bodyPr/>
          <a:lstStyle/>
          <a:p>
            <a:pPr marL="68580" indent="0">
              <a:buNone/>
            </a:pPr>
            <a:r>
              <a:rPr lang="es-CO" dirty="0" smtClean="0"/>
              <a:t>Estrategias para integrar a la vida cotidiana del común a las personas en situación de discapacidad.</a:t>
            </a:r>
          </a:p>
          <a:p>
            <a:pPr>
              <a:buFont typeface="Wingdings" pitchFamily="2" charset="2"/>
              <a:buChar char="ü"/>
            </a:pPr>
            <a:r>
              <a:rPr lang="es-CO" dirty="0" smtClean="0"/>
              <a:t>Invidentes</a:t>
            </a:r>
          </a:p>
          <a:p>
            <a:pPr>
              <a:buFont typeface="Wingdings" pitchFamily="2" charset="2"/>
              <a:buChar char="ü"/>
            </a:pPr>
            <a:r>
              <a:rPr lang="es-CO" dirty="0" smtClean="0"/>
              <a:t>Sordomudos</a:t>
            </a:r>
          </a:p>
          <a:p>
            <a:pPr>
              <a:buFont typeface="Wingdings" pitchFamily="2" charset="2"/>
              <a:buChar char="ü"/>
            </a:pPr>
            <a:r>
              <a:rPr lang="es-CO" dirty="0" smtClean="0"/>
              <a:t>Lisiados de manos o pies</a:t>
            </a:r>
            <a:endParaRPr lang="es-CO" dirty="0"/>
          </a:p>
        </p:txBody>
      </p:sp>
    </p:spTree>
    <p:extLst>
      <p:ext uri="{BB962C8B-B14F-4D97-AF65-F5344CB8AC3E}">
        <p14:creationId xmlns:p14="http://schemas.microsoft.com/office/powerpoint/2010/main" val="28452629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13613</TotalTime>
  <Words>530</Words>
  <Application>Microsoft Office PowerPoint</Application>
  <PresentationFormat>Presentación en pantalla (4:3)</PresentationFormat>
  <Paragraphs>64</Paragraphs>
  <Slides>20</Slides>
  <Notes>0</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Austin</vt:lpstr>
      <vt:lpstr>CREACIÓN DE PROYECTOS</vt:lpstr>
      <vt:lpstr>GRADOS 1° a 7°</vt:lpstr>
      <vt:lpstr>GRADOS 8° A 11° </vt:lpstr>
      <vt:lpstr>Aplicación de fases para la elaboración del proyecto</vt:lpstr>
      <vt:lpstr>Tranversalización de áreas</vt:lpstr>
      <vt:lpstr>Sugerencias para identificación de problemas para un proyecto de investigación</vt:lpstr>
      <vt:lpstr>Problemas de orden social: </vt:lpstr>
      <vt:lpstr>Desastres naturales: </vt:lpstr>
      <vt:lpstr>Inclusión:</vt:lpstr>
      <vt:lpstr>Movilidad: </vt:lpstr>
      <vt:lpstr>Pedagogía: </vt:lpstr>
      <vt:lpstr>Medio ambiente</vt:lpstr>
      <vt:lpstr>Cuidado animal</vt:lpstr>
      <vt:lpstr>Agropecuaria </vt:lpstr>
      <vt:lpstr>Prevención ante fenómenos naturales. </vt:lpstr>
      <vt:lpstr>Robótica</vt:lpstr>
      <vt:lpstr>Programación</vt:lpstr>
      <vt:lpstr>Aplicaciones móviles</vt:lpstr>
      <vt:lpstr>Construcciones civiles </vt:lpstr>
      <vt:lpstr>Salud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CREACIÓN DE PROYECTOS</dc:title>
  <dc:creator>Juan Carlos Alvarez Aldana</dc:creator>
  <cp:lastModifiedBy>Juan Carlos Alvarez Aldana</cp:lastModifiedBy>
  <cp:revision>32</cp:revision>
  <dcterms:created xsi:type="dcterms:W3CDTF">2015-05-28T16:29:53Z</dcterms:created>
  <dcterms:modified xsi:type="dcterms:W3CDTF">2015-07-03T18:40:37Z</dcterms:modified>
</cp:coreProperties>
</file>